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5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0"/>
  </p:notesMasterIdLst>
  <p:sldIdLst>
    <p:sldId id="256" r:id="rId2"/>
    <p:sldId id="271" r:id="rId3"/>
    <p:sldId id="272" r:id="rId4"/>
    <p:sldId id="273" r:id="rId5"/>
    <p:sldId id="278" r:id="rId6"/>
    <p:sldId id="274" r:id="rId7"/>
    <p:sldId id="284" r:id="rId8"/>
    <p:sldId id="285" r:id="rId9"/>
    <p:sldId id="276" r:id="rId10"/>
    <p:sldId id="286" r:id="rId11"/>
    <p:sldId id="287" r:id="rId12"/>
    <p:sldId id="290" r:id="rId13"/>
    <p:sldId id="291" r:id="rId14"/>
    <p:sldId id="292" r:id="rId15"/>
    <p:sldId id="293" r:id="rId16"/>
    <p:sldId id="289" r:id="rId17"/>
    <p:sldId id="295" r:id="rId18"/>
    <p:sldId id="275" r:id="rId19"/>
    <p:sldId id="280" r:id="rId20"/>
    <p:sldId id="301" r:id="rId21"/>
    <p:sldId id="294" r:id="rId22"/>
    <p:sldId id="300" r:id="rId23"/>
    <p:sldId id="296" r:id="rId24"/>
    <p:sldId id="304" r:id="rId25"/>
    <p:sldId id="303" r:id="rId26"/>
    <p:sldId id="302" r:id="rId27"/>
    <p:sldId id="297" r:id="rId28"/>
    <p:sldId id="306" r:id="rId29"/>
    <p:sldId id="305" r:id="rId30"/>
    <p:sldId id="308" r:id="rId31"/>
    <p:sldId id="307" r:id="rId32"/>
    <p:sldId id="311" r:id="rId33"/>
    <p:sldId id="310" r:id="rId34"/>
    <p:sldId id="309" r:id="rId35"/>
    <p:sldId id="312" r:id="rId36"/>
    <p:sldId id="313" r:id="rId37"/>
    <p:sldId id="314" r:id="rId38"/>
    <p:sldId id="315" r:id="rId39"/>
    <p:sldId id="316" r:id="rId40"/>
    <p:sldId id="317" r:id="rId41"/>
    <p:sldId id="318" r:id="rId42"/>
    <p:sldId id="319" r:id="rId43"/>
    <p:sldId id="320" r:id="rId44"/>
    <p:sldId id="322" r:id="rId45"/>
    <p:sldId id="325" r:id="rId46"/>
    <p:sldId id="323" r:id="rId47"/>
    <p:sldId id="324" r:id="rId48"/>
    <p:sldId id="321" r:id="rId49"/>
    <p:sldId id="326" r:id="rId50"/>
    <p:sldId id="327" r:id="rId51"/>
    <p:sldId id="328" r:id="rId52"/>
    <p:sldId id="329" r:id="rId53"/>
    <p:sldId id="330" r:id="rId54"/>
    <p:sldId id="331" r:id="rId55"/>
    <p:sldId id="366" r:id="rId56"/>
    <p:sldId id="332" r:id="rId57"/>
    <p:sldId id="333" r:id="rId58"/>
    <p:sldId id="334" r:id="rId59"/>
    <p:sldId id="335" r:id="rId60"/>
    <p:sldId id="336" r:id="rId61"/>
    <p:sldId id="337" r:id="rId62"/>
    <p:sldId id="338" r:id="rId63"/>
    <p:sldId id="339" r:id="rId64"/>
    <p:sldId id="340" r:id="rId65"/>
    <p:sldId id="341" r:id="rId66"/>
    <p:sldId id="342" r:id="rId67"/>
    <p:sldId id="343" r:id="rId68"/>
    <p:sldId id="344" r:id="rId69"/>
    <p:sldId id="345" r:id="rId70"/>
    <p:sldId id="346" r:id="rId71"/>
    <p:sldId id="347" r:id="rId72"/>
    <p:sldId id="348" r:id="rId73"/>
    <p:sldId id="349" r:id="rId74"/>
    <p:sldId id="350" r:id="rId75"/>
    <p:sldId id="351" r:id="rId76"/>
    <p:sldId id="352" r:id="rId77"/>
    <p:sldId id="353" r:id="rId78"/>
    <p:sldId id="354" r:id="rId79"/>
    <p:sldId id="355" r:id="rId80"/>
    <p:sldId id="356" r:id="rId81"/>
    <p:sldId id="359" r:id="rId82"/>
    <p:sldId id="357" r:id="rId83"/>
    <p:sldId id="358" r:id="rId84"/>
    <p:sldId id="360" r:id="rId85"/>
    <p:sldId id="361" r:id="rId86"/>
    <p:sldId id="362" r:id="rId87"/>
    <p:sldId id="363" r:id="rId88"/>
    <p:sldId id="364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4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ird, Diana" initials="LD" lastIdx="1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579"/>
    <a:srgbClr val="00FA00"/>
    <a:srgbClr val="F640FF"/>
    <a:srgbClr val="1D6700"/>
    <a:srgbClr val="DAA6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919"/>
    <p:restoredTop sz="95833"/>
  </p:normalViewPr>
  <p:slideViewPr>
    <p:cSldViewPr snapToGrid="0" snapToObjects="1" showGuides="1">
      <p:cViewPr varScale="1">
        <p:scale>
          <a:sx n="113" d="100"/>
          <a:sy n="113" d="100"/>
        </p:scale>
        <p:origin x="200" y="712"/>
      </p:cViewPr>
      <p:guideLst>
        <p:guide orient="horz" pos="74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notesMaster" Target="notesMasters/notesMaster1.xml"/><Relationship Id="rId91" Type="http://schemas.openxmlformats.org/officeDocument/2006/relationships/commentAuthors" Target="commentAuthors.xml"/><Relationship Id="rId92" Type="http://schemas.openxmlformats.org/officeDocument/2006/relationships/presProps" Target="presProps.xml"/><Relationship Id="rId93" Type="http://schemas.openxmlformats.org/officeDocument/2006/relationships/viewProps" Target="viewProps.xml"/><Relationship Id="rId94" Type="http://schemas.openxmlformats.org/officeDocument/2006/relationships/theme" Target="theme/theme1.xml"/><Relationship Id="rId95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5T04:07:41.754" idx="4">
    <p:pos x="6229" y="2583"/>
    <p:text>are these 5 OCT4/VASA neg cells dropouts or real?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5T03:34:51.510" idx="1">
    <p:pos x="10" y="10"/>
    <p:text>Looks like order of expression could be DDX4&gt;MAEL&gt;PIWIL4&gt;PIWIL2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5T03:40:59.781" idx="2">
    <p:pos x="3425" y="223"/>
    <p:text>Wow! That's quite a nice correlation! It would be even more impressive with soma removed!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5T03:46:02.887" idx="3">
    <p:pos x="4745" y="914"/>
    <p:text>L1HS certainly seems to turn on before PIWIL4/MIWI2 or VASA</p:text>
    <p:extLst>
      <p:ext uri="{C676402C-5697-4E1C-873F-D02D1690AC5C}">
        <p15:threadingInfo xmlns:p15="http://schemas.microsoft.com/office/powerpoint/2012/main" timeZoneBias="240"/>
      </p:ext>
    </p:extLst>
  </p:cm>
  <p:cm authorId="1" dt="2018-03-25T04:11:24.371" idx="5">
    <p:pos x="10" y="10"/>
    <p:text>L1HS is high in the 5 cells with low/no VASA/OCT4!</p:text>
    <p:extLst>
      <p:ext uri="{C676402C-5697-4E1C-873F-D02D1690AC5C}">
        <p15:threadingInfo xmlns:p15="http://schemas.microsoft.com/office/powerpoint/2012/main" timeZoneBias="240"/>
      </p:ext>
    </p:extLst>
  </p:cm>
  <p:cm authorId="1" dt="2018-03-25T04:13:46.417" idx="6">
    <p:pos x="10" y="106"/>
    <p:text>maybe 2 of these 5 cells are turning on PIWIL4</p:text>
    <p:extLst>
      <p:ext uri="{C676402C-5697-4E1C-873F-D02D1690AC5C}">
        <p15:threadingInfo xmlns:p15="http://schemas.microsoft.com/office/powerpoint/2012/main" timeZoneBias="240">
          <p15:parentCm authorId="1" idx="5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5T04:17:41.335" idx="7">
    <p:pos x="3426" y="242"/>
    <p:text>For many of these L1PAs, I am struck by the bimodal expression in GCs (and in some cases soma).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5T04:20:17.289" idx="8">
    <p:pos x="10" y="10"/>
    <p:text>It appears that many of these L1PAs are high in the same cells, (and are largely low in the 5 putative Oct4/Vasa-double neg cells). Suggests common regulation.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5T04:27:59.191" idx="9">
    <p:pos x="10" y="10"/>
    <p:text>But there are some L1s such as L1PA6 and L1PA8A that are super high in some Oct4/Vasa low cells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5T04:29:47.507" idx="10">
    <p:pos x="10" y="10"/>
    <p:text>SVA expression seems intermediate in the Oct4/Vasa low cells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04800-EF63-B044-8AB6-0939BC5017C4}" type="datetimeFigureOut">
              <a:rPr lang="en-US" smtClean="0"/>
              <a:t>4/5/18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B4FD09-C688-004C-85EE-376C7AF39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75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635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65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352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044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414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7981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9618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151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814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166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36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814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042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953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60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647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0700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1120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199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99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76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06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22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38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1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91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949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60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A2E84-C883-A54C-AE27-12D81AEF804B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38E43-4B76-EF45-A2BB-37E7F2D08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804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A2E84-C883-A54C-AE27-12D81AEF804B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38E43-4B76-EF45-A2BB-37E7F2D08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54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A2E84-C883-A54C-AE27-12D81AEF804B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38E43-4B76-EF45-A2BB-37E7F2D08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716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A2E84-C883-A54C-AE27-12D81AEF804B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38E43-4B76-EF45-A2BB-37E7F2D08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751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A2E84-C883-A54C-AE27-12D81AEF804B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38E43-4B76-EF45-A2BB-37E7F2D08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640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A2E84-C883-A54C-AE27-12D81AEF804B}" type="datetimeFigureOut">
              <a:rPr lang="en-US" smtClean="0"/>
              <a:t>4/5/18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38E43-4B76-EF45-A2BB-37E7F2D08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16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A2E84-C883-A54C-AE27-12D81AEF804B}" type="datetimeFigureOut">
              <a:rPr lang="en-US" smtClean="0"/>
              <a:t>4/5/18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38E43-4B76-EF45-A2BB-37E7F2D08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7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A2E84-C883-A54C-AE27-12D81AEF804B}" type="datetimeFigureOut">
              <a:rPr lang="en-US" smtClean="0"/>
              <a:t>4/5/18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38E43-4B76-EF45-A2BB-37E7F2D08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8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A2E84-C883-A54C-AE27-12D81AEF804B}" type="datetimeFigureOut">
              <a:rPr lang="en-US" smtClean="0"/>
              <a:t>4/5/18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38E43-4B76-EF45-A2BB-37E7F2D08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63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A2E84-C883-A54C-AE27-12D81AEF804B}" type="datetimeFigureOut">
              <a:rPr lang="en-US" smtClean="0"/>
              <a:t>4/5/18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38E43-4B76-EF45-A2BB-37E7F2D08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81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A2E84-C883-A54C-AE27-12D81AEF804B}" type="datetimeFigureOut">
              <a:rPr lang="en-US" smtClean="0"/>
              <a:t>4/5/18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38E43-4B76-EF45-A2BB-37E7F2D08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84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A2E84-C883-A54C-AE27-12D81AEF804B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38E43-4B76-EF45-A2BB-37E7F2D08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63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comments" Target="../comments/comment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comments" Target="../comments/comment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35.png"/><Relationship Id="rId6" Type="http://schemas.openxmlformats.org/officeDocument/2006/relationships/comments" Target="../comments/comment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comments" Target="../comments/comment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35.png"/><Relationship Id="rId5" Type="http://schemas.openxmlformats.org/officeDocument/2006/relationships/comments" Target="../comments/comment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comments" Target="../comments/comment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comments" Target="../comments/comment8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Week 19 </a:t>
            </a:r>
            <a:r>
              <a:rPr lang="en-US" dirty="0" err="1"/>
              <a:t>hFGC</a:t>
            </a:r>
            <a:r>
              <a:rPr lang="en-US" dirty="0"/>
              <a:t>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Have realigned the transcriptome and repeatome.</a:t>
            </a:r>
          </a:p>
          <a:p>
            <a:r>
              <a:rPr lang="en-US" dirty="0"/>
              <a:t>Our “Laird Lab” transcriptome alignment has been run through Seurat and replicates “</a:t>
            </a:r>
            <a:r>
              <a:rPr lang="en-US" dirty="0" err="1"/>
              <a:t>LiLi</a:t>
            </a:r>
            <a:r>
              <a:rPr lang="en-US" dirty="0"/>
              <a:t> </a:t>
            </a:r>
            <a:r>
              <a:rPr lang="en-US" dirty="0" err="1"/>
              <a:t>prev</a:t>
            </a:r>
            <a:r>
              <a:rPr lang="en-US" dirty="0"/>
              <a:t> pub” transcriptome.</a:t>
            </a:r>
          </a:p>
          <a:p>
            <a:r>
              <a:rPr lang="en-US" dirty="0"/>
              <a:t>Repeatome added as a layer </a:t>
            </a:r>
            <a:r>
              <a:rPr lang="en-US"/>
              <a:t>to analyze transposon expression in cells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7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101600"/>
            <a:ext cx="9055100" cy="6642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377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 vs PC3 with Cluster ID 0 through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321039" y="5380672"/>
            <a:ext cx="18709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cells:</a:t>
            </a:r>
          </a:p>
          <a:p>
            <a:endParaRPr lang="en-US" dirty="0"/>
          </a:p>
          <a:p>
            <a:r>
              <a:rPr lang="en-US" dirty="0">
                <a:solidFill>
                  <a:srgbClr val="DAA621"/>
                </a:solidFill>
              </a:rPr>
              <a:t>Cluster </a:t>
            </a:r>
            <a:r>
              <a:rPr lang="en-US" dirty="0" err="1">
                <a:solidFill>
                  <a:srgbClr val="DAA621"/>
                </a:solidFill>
              </a:rPr>
              <a:t>Adv</a:t>
            </a:r>
            <a:r>
              <a:rPr lang="en-US" dirty="0">
                <a:solidFill>
                  <a:srgbClr val="DAA621"/>
                </a:solidFill>
              </a:rPr>
              <a:t> = 88</a:t>
            </a:r>
          </a:p>
          <a:p>
            <a:r>
              <a:rPr lang="en-US" dirty="0">
                <a:solidFill>
                  <a:srgbClr val="1D6700"/>
                </a:solidFill>
              </a:rPr>
              <a:t>Cluster Early = 60</a:t>
            </a:r>
          </a:p>
          <a:p>
            <a:r>
              <a:rPr lang="en-US" dirty="0">
                <a:solidFill>
                  <a:srgbClr val="F640FF"/>
                </a:solidFill>
              </a:rPr>
              <a:t>Cluster Soma = 39</a:t>
            </a:r>
          </a:p>
        </p:txBody>
      </p:sp>
    </p:spTree>
    <p:extLst>
      <p:ext uri="{BB962C8B-B14F-4D97-AF65-F5344CB8AC3E}">
        <p14:creationId xmlns:p14="http://schemas.microsoft.com/office/powerpoint/2010/main" val="459150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77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 vs PC4 with Cluster ID 0 through 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101600"/>
            <a:ext cx="9055100" cy="6642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321039" y="5380672"/>
            <a:ext cx="18709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cells:</a:t>
            </a:r>
          </a:p>
          <a:p>
            <a:endParaRPr lang="en-US" dirty="0"/>
          </a:p>
          <a:p>
            <a:r>
              <a:rPr lang="en-US" dirty="0">
                <a:solidFill>
                  <a:srgbClr val="DAA621"/>
                </a:solidFill>
              </a:rPr>
              <a:t>Cluster </a:t>
            </a:r>
            <a:r>
              <a:rPr lang="en-US" dirty="0" err="1">
                <a:solidFill>
                  <a:srgbClr val="DAA621"/>
                </a:solidFill>
              </a:rPr>
              <a:t>Adv</a:t>
            </a:r>
            <a:r>
              <a:rPr lang="en-US" dirty="0">
                <a:solidFill>
                  <a:srgbClr val="DAA621"/>
                </a:solidFill>
              </a:rPr>
              <a:t> = 88</a:t>
            </a:r>
          </a:p>
          <a:p>
            <a:r>
              <a:rPr lang="en-US" dirty="0">
                <a:solidFill>
                  <a:srgbClr val="1D6700"/>
                </a:solidFill>
              </a:rPr>
              <a:t>Cluster Early = 60</a:t>
            </a:r>
          </a:p>
          <a:p>
            <a:r>
              <a:rPr lang="en-US" dirty="0">
                <a:solidFill>
                  <a:srgbClr val="F640FF"/>
                </a:solidFill>
              </a:rPr>
              <a:t>Cluster Soma = 39</a:t>
            </a:r>
          </a:p>
        </p:txBody>
      </p:sp>
    </p:spTree>
    <p:extLst>
      <p:ext uri="{BB962C8B-B14F-4D97-AF65-F5344CB8AC3E}">
        <p14:creationId xmlns:p14="http://schemas.microsoft.com/office/powerpoint/2010/main" val="1944772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77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 vs PC5 with Cluster ID 0 through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101600"/>
            <a:ext cx="9055100" cy="6642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21039" y="5380672"/>
            <a:ext cx="18709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cells:</a:t>
            </a:r>
          </a:p>
          <a:p>
            <a:endParaRPr lang="en-US" dirty="0"/>
          </a:p>
          <a:p>
            <a:r>
              <a:rPr lang="en-US" dirty="0">
                <a:solidFill>
                  <a:srgbClr val="DAA621"/>
                </a:solidFill>
              </a:rPr>
              <a:t>Cluster </a:t>
            </a:r>
            <a:r>
              <a:rPr lang="en-US" dirty="0" err="1">
                <a:solidFill>
                  <a:srgbClr val="DAA621"/>
                </a:solidFill>
              </a:rPr>
              <a:t>Adv</a:t>
            </a:r>
            <a:r>
              <a:rPr lang="en-US" dirty="0">
                <a:solidFill>
                  <a:srgbClr val="DAA621"/>
                </a:solidFill>
              </a:rPr>
              <a:t> = 88</a:t>
            </a:r>
          </a:p>
          <a:p>
            <a:r>
              <a:rPr lang="en-US" dirty="0">
                <a:solidFill>
                  <a:srgbClr val="1D6700"/>
                </a:solidFill>
              </a:rPr>
              <a:t>Cluster Early = 60</a:t>
            </a:r>
          </a:p>
          <a:p>
            <a:r>
              <a:rPr lang="en-US" dirty="0">
                <a:solidFill>
                  <a:srgbClr val="F640FF"/>
                </a:solidFill>
              </a:rPr>
              <a:t>Cluster Soma = 39</a:t>
            </a:r>
          </a:p>
        </p:txBody>
      </p:sp>
    </p:spTree>
    <p:extLst>
      <p:ext uri="{BB962C8B-B14F-4D97-AF65-F5344CB8AC3E}">
        <p14:creationId xmlns:p14="http://schemas.microsoft.com/office/powerpoint/2010/main" val="520371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77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 vs PC6 with Cluster ID 0 through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101600"/>
            <a:ext cx="9055100" cy="6642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21039" y="5380672"/>
            <a:ext cx="18709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cells:</a:t>
            </a:r>
          </a:p>
          <a:p>
            <a:endParaRPr lang="en-US" dirty="0"/>
          </a:p>
          <a:p>
            <a:r>
              <a:rPr lang="en-US" dirty="0">
                <a:solidFill>
                  <a:srgbClr val="DAA621"/>
                </a:solidFill>
              </a:rPr>
              <a:t>Cluster </a:t>
            </a:r>
            <a:r>
              <a:rPr lang="en-US" dirty="0" err="1">
                <a:solidFill>
                  <a:srgbClr val="DAA621"/>
                </a:solidFill>
              </a:rPr>
              <a:t>Adv</a:t>
            </a:r>
            <a:r>
              <a:rPr lang="en-US" dirty="0">
                <a:solidFill>
                  <a:srgbClr val="DAA621"/>
                </a:solidFill>
              </a:rPr>
              <a:t> = 88</a:t>
            </a:r>
          </a:p>
          <a:p>
            <a:r>
              <a:rPr lang="en-US" dirty="0">
                <a:solidFill>
                  <a:srgbClr val="1D6700"/>
                </a:solidFill>
              </a:rPr>
              <a:t>Cluster Early = 60</a:t>
            </a:r>
          </a:p>
          <a:p>
            <a:r>
              <a:rPr lang="en-US" dirty="0">
                <a:solidFill>
                  <a:srgbClr val="F640FF"/>
                </a:solidFill>
              </a:rPr>
              <a:t>Cluster Soma = 39</a:t>
            </a:r>
          </a:p>
        </p:txBody>
      </p:sp>
    </p:spTree>
    <p:extLst>
      <p:ext uri="{BB962C8B-B14F-4D97-AF65-F5344CB8AC3E}">
        <p14:creationId xmlns:p14="http://schemas.microsoft.com/office/powerpoint/2010/main" val="257295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77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 vs PC7 with Cluster ID 0 through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101600"/>
            <a:ext cx="9055100" cy="6642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21039" y="5380672"/>
            <a:ext cx="18709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cells:</a:t>
            </a:r>
          </a:p>
          <a:p>
            <a:endParaRPr lang="en-US" dirty="0"/>
          </a:p>
          <a:p>
            <a:r>
              <a:rPr lang="en-US" dirty="0">
                <a:solidFill>
                  <a:srgbClr val="DAA621"/>
                </a:solidFill>
              </a:rPr>
              <a:t>Cluster </a:t>
            </a:r>
            <a:r>
              <a:rPr lang="en-US" dirty="0" err="1">
                <a:solidFill>
                  <a:srgbClr val="DAA621"/>
                </a:solidFill>
              </a:rPr>
              <a:t>Adv</a:t>
            </a:r>
            <a:r>
              <a:rPr lang="en-US" dirty="0">
                <a:solidFill>
                  <a:srgbClr val="DAA621"/>
                </a:solidFill>
              </a:rPr>
              <a:t> = 88</a:t>
            </a:r>
          </a:p>
          <a:p>
            <a:r>
              <a:rPr lang="en-US" dirty="0">
                <a:solidFill>
                  <a:srgbClr val="1D6700"/>
                </a:solidFill>
              </a:rPr>
              <a:t>Cluster Early = 60</a:t>
            </a:r>
          </a:p>
          <a:p>
            <a:r>
              <a:rPr lang="en-US" dirty="0">
                <a:solidFill>
                  <a:srgbClr val="F640FF"/>
                </a:solidFill>
              </a:rPr>
              <a:t>Cluster Soma = 39</a:t>
            </a:r>
          </a:p>
        </p:txBody>
      </p:sp>
    </p:spTree>
    <p:extLst>
      <p:ext uri="{BB962C8B-B14F-4D97-AF65-F5344CB8AC3E}">
        <p14:creationId xmlns:p14="http://schemas.microsoft.com/office/powerpoint/2010/main" val="990604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77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 vs PC8 with Cluster ID 0 through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101600"/>
            <a:ext cx="9055100" cy="6642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21039" y="5380672"/>
            <a:ext cx="18709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cells:</a:t>
            </a:r>
          </a:p>
          <a:p>
            <a:endParaRPr lang="en-US" dirty="0"/>
          </a:p>
          <a:p>
            <a:r>
              <a:rPr lang="en-US" dirty="0">
                <a:solidFill>
                  <a:srgbClr val="DAA621"/>
                </a:solidFill>
              </a:rPr>
              <a:t>Cluster </a:t>
            </a:r>
            <a:r>
              <a:rPr lang="en-US" dirty="0" err="1">
                <a:solidFill>
                  <a:srgbClr val="DAA621"/>
                </a:solidFill>
              </a:rPr>
              <a:t>Adv</a:t>
            </a:r>
            <a:r>
              <a:rPr lang="en-US" dirty="0">
                <a:solidFill>
                  <a:srgbClr val="DAA621"/>
                </a:solidFill>
              </a:rPr>
              <a:t> = 88</a:t>
            </a:r>
          </a:p>
          <a:p>
            <a:r>
              <a:rPr lang="en-US" dirty="0">
                <a:solidFill>
                  <a:srgbClr val="1D6700"/>
                </a:solidFill>
              </a:rPr>
              <a:t>Cluster Early = 60</a:t>
            </a:r>
          </a:p>
          <a:p>
            <a:r>
              <a:rPr lang="en-US" dirty="0">
                <a:solidFill>
                  <a:srgbClr val="F640FF"/>
                </a:solidFill>
              </a:rPr>
              <a:t>Cluster Soma = 39</a:t>
            </a:r>
          </a:p>
        </p:txBody>
      </p:sp>
    </p:spTree>
    <p:extLst>
      <p:ext uri="{BB962C8B-B14F-4D97-AF65-F5344CB8AC3E}">
        <p14:creationId xmlns:p14="http://schemas.microsoft.com/office/powerpoint/2010/main" val="1209771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101600"/>
            <a:ext cx="9055100" cy="6642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377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PC2 vs PC3 with Cluster ID 0 through 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21039" y="5380672"/>
            <a:ext cx="18709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cells:</a:t>
            </a:r>
          </a:p>
          <a:p>
            <a:endParaRPr lang="en-US" dirty="0"/>
          </a:p>
          <a:p>
            <a:r>
              <a:rPr lang="en-US" dirty="0">
                <a:solidFill>
                  <a:srgbClr val="DAA621"/>
                </a:solidFill>
              </a:rPr>
              <a:t>Cluster </a:t>
            </a:r>
            <a:r>
              <a:rPr lang="en-US" dirty="0" err="1">
                <a:solidFill>
                  <a:srgbClr val="DAA621"/>
                </a:solidFill>
              </a:rPr>
              <a:t>Adv</a:t>
            </a:r>
            <a:r>
              <a:rPr lang="en-US" dirty="0">
                <a:solidFill>
                  <a:srgbClr val="DAA621"/>
                </a:solidFill>
              </a:rPr>
              <a:t> = 88</a:t>
            </a:r>
          </a:p>
          <a:p>
            <a:r>
              <a:rPr lang="en-US" dirty="0">
                <a:solidFill>
                  <a:srgbClr val="1D6700"/>
                </a:solidFill>
              </a:rPr>
              <a:t>Cluster Early = 60</a:t>
            </a:r>
          </a:p>
          <a:p>
            <a:r>
              <a:rPr lang="en-US" dirty="0">
                <a:solidFill>
                  <a:srgbClr val="F640FF"/>
                </a:solidFill>
              </a:rPr>
              <a:t>Cluster Soma = 39</a:t>
            </a:r>
          </a:p>
        </p:txBody>
      </p:sp>
    </p:spTree>
    <p:extLst>
      <p:ext uri="{BB962C8B-B14F-4D97-AF65-F5344CB8AC3E}">
        <p14:creationId xmlns:p14="http://schemas.microsoft.com/office/powerpoint/2010/main" val="1820623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3053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tSNE for Cluster ID 0 through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321039" y="5380672"/>
            <a:ext cx="18709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cells:</a:t>
            </a:r>
          </a:p>
          <a:p>
            <a:endParaRPr lang="en-US" dirty="0"/>
          </a:p>
          <a:p>
            <a:r>
              <a:rPr lang="en-US" dirty="0">
                <a:solidFill>
                  <a:srgbClr val="DAA621"/>
                </a:solidFill>
              </a:rPr>
              <a:t>Cluster </a:t>
            </a:r>
            <a:r>
              <a:rPr lang="en-US" dirty="0" err="1">
                <a:solidFill>
                  <a:srgbClr val="DAA621"/>
                </a:solidFill>
              </a:rPr>
              <a:t>Adv</a:t>
            </a:r>
            <a:r>
              <a:rPr lang="en-US" dirty="0">
                <a:solidFill>
                  <a:srgbClr val="DAA621"/>
                </a:solidFill>
              </a:rPr>
              <a:t> = 88</a:t>
            </a:r>
          </a:p>
          <a:p>
            <a:r>
              <a:rPr lang="en-US" dirty="0">
                <a:solidFill>
                  <a:srgbClr val="1D6700"/>
                </a:solidFill>
              </a:rPr>
              <a:t>Cluster Early = 60</a:t>
            </a:r>
          </a:p>
          <a:p>
            <a:r>
              <a:rPr lang="en-US" dirty="0">
                <a:solidFill>
                  <a:srgbClr val="F640FF"/>
                </a:solidFill>
              </a:rPr>
              <a:t>Cluster Soma = 39</a:t>
            </a:r>
          </a:p>
        </p:txBody>
      </p:sp>
    </p:spTree>
    <p:extLst>
      <p:ext uri="{BB962C8B-B14F-4D97-AF65-F5344CB8AC3E}">
        <p14:creationId xmlns:p14="http://schemas.microsoft.com/office/powerpoint/2010/main" val="741381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662" y="369332"/>
            <a:ext cx="6234338" cy="623433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28835" y="0"/>
            <a:ext cx="319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Expression </a:t>
            </a:r>
            <a:r>
              <a:rPr lang="en-US"/>
              <a:t>of several GC makers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1278" y="29213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4" y="985587"/>
            <a:ext cx="6076856" cy="47264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314" y="653143"/>
            <a:ext cx="1505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LiLi</a:t>
            </a:r>
            <a:r>
              <a:rPr lang="en-US" dirty="0"/>
              <a:t> Alignment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93875" y="0"/>
            <a:ext cx="166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Laird Alignment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567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Maintained 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Conclusions: Clusters 0 and 1 are Germ Cells</a:t>
            </a:r>
            <a:br>
              <a:rPr lang="en-US" dirty="0"/>
            </a:br>
            <a:r>
              <a:rPr lang="en-US" dirty="0"/>
              <a:t>: Cluster 1 is “less advanced” </a:t>
            </a:r>
            <a:r>
              <a:rPr lang="en-US" dirty="0" err="1"/>
              <a:t>hFGC</a:t>
            </a:r>
            <a:r>
              <a:rPr lang="en-US" dirty="0"/>
              <a:t> population</a:t>
            </a:r>
            <a:br>
              <a:rPr lang="en-US" dirty="0"/>
            </a:br>
            <a:r>
              <a:rPr lang="en-US" dirty="0"/>
              <a:t>: Cluster 0 is “more advanced” </a:t>
            </a:r>
            <a:r>
              <a:rPr lang="en-US" dirty="0" err="1"/>
              <a:t>hFGC</a:t>
            </a:r>
            <a:r>
              <a:rPr lang="en-US" dirty="0"/>
              <a:t> population</a:t>
            </a:r>
            <a:br>
              <a:rPr lang="en-US" dirty="0"/>
            </a:br>
            <a:r>
              <a:rPr lang="en-US" dirty="0"/>
              <a:t>: Cluster 2 is a somatic cell population</a:t>
            </a:r>
          </a:p>
        </p:txBody>
      </p:sp>
    </p:spTree>
    <p:extLst>
      <p:ext uri="{BB962C8B-B14F-4D97-AF65-F5344CB8AC3E}">
        <p14:creationId xmlns:p14="http://schemas.microsoft.com/office/powerpoint/2010/main" val="550112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following slides are analysis of the Laird transcriptome alignment.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alignment pipeline is a success! :D</a:t>
            </a:r>
          </a:p>
          <a:p>
            <a:r>
              <a:rPr lang="en-US" dirty="0"/>
              <a:t>Clusters determined based only on transcriptome data.</a:t>
            </a:r>
          </a:p>
          <a:p>
            <a:r>
              <a:rPr lang="en-US" dirty="0"/>
              <a:t>Repeatome expression is as a “layer” (rather than including the repeatome genes in the cluster determining gene set)</a:t>
            </a:r>
          </a:p>
          <a:p>
            <a:endParaRPr lang="en-US" dirty="0"/>
          </a:p>
          <a:p>
            <a:r>
              <a:rPr lang="en-US" dirty="0"/>
              <a:t>qc results in 24428 transcriptome genes across 187 samples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00" y="4777626"/>
            <a:ext cx="40386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9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7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28835" y="0"/>
            <a:ext cx="319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Expression </a:t>
            </a:r>
            <a:r>
              <a:rPr lang="en-US"/>
              <a:t>of several GC makers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1278" y="29213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64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28835" y="0"/>
            <a:ext cx="319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Expression </a:t>
            </a:r>
            <a:r>
              <a:rPr lang="en-US"/>
              <a:t>of several GC makers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1278" y="29213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8698"/>
            <a:ext cx="6096000" cy="457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24982"/>
            <a:ext cx="6096000" cy="4484235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6096000" y="53693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tSNE space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53693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PCA space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8E79D6B8-6E94-2842-ABA6-C142F099E3F5}"/>
              </a:ext>
            </a:extLst>
          </p:cNvPr>
          <p:cNvGrpSpPr/>
          <p:nvPr/>
        </p:nvGrpSpPr>
        <p:grpSpPr>
          <a:xfrm>
            <a:off x="7282396" y="4100359"/>
            <a:ext cx="2606396" cy="867382"/>
            <a:chOff x="7282396" y="4100359"/>
            <a:chExt cx="2606396" cy="86738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94375BE2-5C73-D84E-A434-48D437D55340}"/>
                </a:ext>
              </a:extLst>
            </p:cNvPr>
            <p:cNvSpPr/>
            <p:nvPr/>
          </p:nvSpPr>
          <p:spPr>
            <a:xfrm>
              <a:off x="8023128" y="4568310"/>
              <a:ext cx="55307" cy="553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DB5264A5-2997-5840-921D-24A2EED0E130}"/>
                </a:ext>
              </a:extLst>
            </p:cNvPr>
            <p:cNvSpPr/>
            <p:nvPr/>
          </p:nvSpPr>
          <p:spPr>
            <a:xfrm>
              <a:off x="7891625" y="4912435"/>
              <a:ext cx="55307" cy="553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784A7410-4798-184D-A187-4C39AFB51E81}"/>
                </a:ext>
              </a:extLst>
            </p:cNvPr>
            <p:cNvSpPr/>
            <p:nvPr/>
          </p:nvSpPr>
          <p:spPr>
            <a:xfrm>
              <a:off x="7976427" y="4569543"/>
              <a:ext cx="55307" cy="553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733DA16A-2247-954D-B701-9EA6399AB02C}"/>
                </a:ext>
              </a:extLst>
            </p:cNvPr>
            <p:cNvSpPr/>
            <p:nvPr/>
          </p:nvSpPr>
          <p:spPr>
            <a:xfrm>
              <a:off x="7447449" y="4672398"/>
              <a:ext cx="55307" cy="553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10B410AF-F82E-B647-BB21-C39BBD47E1CC}"/>
                </a:ext>
              </a:extLst>
            </p:cNvPr>
            <p:cNvSpPr/>
            <p:nvPr/>
          </p:nvSpPr>
          <p:spPr>
            <a:xfrm>
              <a:off x="7282396" y="4621216"/>
              <a:ext cx="55307" cy="553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293172C3-48FD-7249-9CF9-3B9DFF7D5DC9}"/>
                </a:ext>
              </a:extLst>
            </p:cNvPr>
            <p:cNvSpPr txBox="1"/>
            <p:nvPr/>
          </p:nvSpPr>
          <p:spPr>
            <a:xfrm>
              <a:off x="7919278" y="4100359"/>
              <a:ext cx="19695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>
                  <a:solidFill>
                    <a:srgbClr val="FF0000"/>
                  </a:solidFill>
                </a:rPr>
                <a:t>VASA</a:t>
              </a:r>
              <a:r>
                <a:rPr lang="en-US" sz="1200" baseline="30000" dirty="0" err="1">
                  <a:solidFill>
                    <a:srgbClr val="FF0000"/>
                  </a:solidFill>
                </a:rPr>
                <a:t>neg</a:t>
              </a:r>
              <a:r>
                <a:rPr lang="en-US" sz="1200" dirty="0">
                  <a:solidFill>
                    <a:srgbClr val="FF0000"/>
                  </a:solidFill>
                </a:rPr>
                <a:t> OCT4</a:t>
              </a:r>
              <a:r>
                <a:rPr lang="en-US" sz="1200" baseline="30000" dirty="0">
                  <a:solidFill>
                    <a:srgbClr val="FF0000"/>
                  </a:solidFill>
                </a:rPr>
                <a:t>neg</a:t>
              </a:r>
              <a:r>
                <a:rPr lang="en-US" sz="1200" dirty="0">
                  <a:solidFill>
                    <a:srgbClr val="FF0000"/>
                  </a:solidFill>
                </a:rPr>
                <a:t> germ cells?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468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28835" y="0"/>
            <a:ext cx="2448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DNA Methylation Genes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1278" y="29213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66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2448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DNA Methylation Genes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0" y="53693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tSNE space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3693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PCA space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81100"/>
            <a:ext cx="6095999" cy="45719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181100"/>
            <a:ext cx="6095999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6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2639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H3K27 Methylation Genes</a:t>
            </a:r>
          </a:p>
        </p:txBody>
      </p:sp>
    </p:spTree>
    <p:extLst>
      <p:ext uri="{BB962C8B-B14F-4D97-AF65-F5344CB8AC3E}">
        <p14:creationId xmlns:p14="http://schemas.microsoft.com/office/powerpoint/2010/main" val="287645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2639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H3K27 Methylation Genes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0" y="53693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tSNE space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3693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PCA space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81099"/>
            <a:ext cx="6095999" cy="45719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181100"/>
            <a:ext cx="6095999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257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2522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H3K9 Methylation Genes</a:t>
            </a:r>
          </a:p>
        </p:txBody>
      </p:sp>
    </p:spTree>
    <p:extLst>
      <p:ext uri="{BB962C8B-B14F-4D97-AF65-F5344CB8AC3E}">
        <p14:creationId xmlns:p14="http://schemas.microsoft.com/office/powerpoint/2010/main" val="989118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2522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H3K9 Methylation Genes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0" y="53693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tSNE space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3693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PCA space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2385"/>
            <a:ext cx="6092574" cy="45694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574" y="1184952"/>
            <a:ext cx="6089151" cy="456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60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2723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Male Differentiation 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58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2723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Male Differentiation Genes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96000" y="53693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tSNE space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3693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PCA space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149" y="1173393"/>
            <a:ext cx="6102851" cy="45771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3669"/>
            <a:ext cx="6089149" cy="456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286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0"/>
            <a:ext cx="4811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Differentially expressed </a:t>
            </a:r>
            <a:r>
              <a:rPr lang="en-US"/>
              <a:t>genes across all w19 cells</a:t>
            </a:r>
          </a:p>
        </p:txBody>
      </p:sp>
    </p:spTree>
    <p:extLst>
      <p:ext uri="{BB962C8B-B14F-4D97-AF65-F5344CB8AC3E}">
        <p14:creationId xmlns:p14="http://schemas.microsoft.com/office/powerpoint/2010/main" val="15712218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2261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piRNA</a:t>
            </a:r>
            <a:r>
              <a:rPr lang="en-US" dirty="0"/>
              <a:t> Pathway Genes</a:t>
            </a:r>
          </a:p>
        </p:txBody>
      </p:sp>
    </p:spTree>
    <p:extLst>
      <p:ext uri="{BB962C8B-B14F-4D97-AF65-F5344CB8AC3E}">
        <p14:creationId xmlns:p14="http://schemas.microsoft.com/office/powerpoint/2010/main" val="1686563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2253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piRNA</a:t>
            </a:r>
            <a:r>
              <a:rPr lang="en-US" dirty="0"/>
              <a:t> Pathway Genes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0" y="53693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tSNE space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3693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PCA space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81100"/>
            <a:ext cx="6095999" cy="45719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1099"/>
            <a:ext cx="6096000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252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244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comparisons L1HS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3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429" y="380143"/>
            <a:ext cx="8637142" cy="64778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5428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L1HS, PIWIL4, L1PREC2, SVA_A, HERVK9-int, </a:t>
            </a:r>
            <a:r>
              <a:rPr lang="en-US" dirty="0" err="1"/>
              <a:t>FordPrefect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48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5428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L1HS, PIWIL4, L1PREC2, SVA_A, HERVK9-int, </a:t>
            </a:r>
            <a:r>
              <a:rPr lang="en-US" dirty="0" err="1"/>
              <a:t>FordPrefect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96000" y="53693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tSNE space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3693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PCA space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81100"/>
            <a:ext cx="6096000" cy="457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81100"/>
            <a:ext cx="6095999" cy="4571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018831D-A24C-F142-84DC-509744BE41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05" r="51381"/>
          <a:stretch/>
        </p:blipFill>
        <p:spPr>
          <a:xfrm>
            <a:off x="5945873" y="5753099"/>
            <a:ext cx="2963838" cy="155426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E47EA538-2982-E340-8C76-029401DC334B}"/>
              </a:ext>
            </a:extLst>
          </p:cNvPr>
          <p:cNvGrpSpPr/>
          <p:nvPr/>
        </p:nvGrpSpPr>
        <p:grpSpPr>
          <a:xfrm>
            <a:off x="7295843" y="1088219"/>
            <a:ext cx="2606396" cy="867382"/>
            <a:chOff x="7282396" y="4100359"/>
            <a:chExt cx="2606396" cy="86738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2213BFD6-D861-0F47-A2E6-01D5A50B80D0}"/>
                </a:ext>
              </a:extLst>
            </p:cNvPr>
            <p:cNvSpPr/>
            <p:nvPr/>
          </p:nvSpPr>
          <p:spPr>
            <a:xfrm>
              <a:off x="8023128" y="4568310"/>
              <a:ext cx="55307" cy="553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B540D380-B6BA-6842-A468-F1A744A05691}"/>
                </a:ext>
              </a:extLst>
            </p:cNvPr>
            <p:cNvSpPr/>
            <p:nvPr/>
          </p:nvSpPr>
          <p:spPr>
            <a:xfrm>
              <a:off x="7891625" y="4912435"/>
              <a:ext cx="55307" cy="553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33CF4AA7-9AAD-3B46-8F91-A5EF702B72DA}"/>
                </a:ext>
              </a:extLst>
            </p:cNvPr>
            <p:cNvSpPr/>
            <p:nvPr/>
          </p:nvSpPr>
          <p:spPr>
            <a:xfrm>
              <a:off x="7976427" y="4569543"/>
              <a:ext cx="55307" cy="553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05272D1C-370B-3943-9228-3A9E9540C8AE}"/>
                </a:ext>
              </a:extLst>
            </p:cNvPr>
            <p:cNvSpPr/>
            <p:nvPr/>
          </p:nvSpPr>
          <p:spPr>
            <a:xfrm>
              <a:off x="7447449" y="4672398"/>
              <a:ext cx="55307" cy="553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2D5C8656-6504-4C43-B2C5-3EE6FE1BF0C2}"/>
                </a:ext>
              </a:extLst>
            </p:cNvPr>
            <p:cNvSpPr/>
            <p:nvPr/>
          </p:nvSpPr>
          <p:spPr>
            <a:xfrm>
              <a:off x="7282396" y="4621216"/>
              <a:ext cx="55307" cy="553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E170E9C5-071D-B647-BCD9-1768CFB4F8C5}"/>
                </a:ext>
              </a:extLst>
            </p:cNvPr>
            <p:cNvSpPr txBox="1"/>
            <p:nvPr/>
          </p:nvSpPr>
          <p:spPr>
            <a:xfrm>
              <a:off x="7919278" y="4100359"/>
              <a:ext cx="19695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>
                  <a:solidFill>
                    <a:srgbClr val="FF0000"/>
                  </a:solidFill>
                </a:rPr>
                <a:t>VASA</a:t>
              </a:r>
              <a:r>
                <a:rPr lang="en-US" sz="1200" baseline="30000" dirty="0" err="1">
                  <a:solidFill>
                    <a:srgbClr val="FF0000"/>
                  </a:solidFill>
                </a:rPr>
                <a:t>neg</a:t>
              </a:r>
              <a:r>
                <a:rPr lang="en-US" sz="1200" dirty="0">
                  <a:solidFill>
                    <a:srgbClr val="FF0000"/>
                  </a:solidFill>
                </a:rPr>
                <a:t> OCT4</a:t>
              </a:r>
              <a:r>
                <a:rPr lang="en-US" sz="1200" baseline="30000" dirty="0">
                  <a:solidFill>
                    <a:srgbClr val="FF0000"/>
                  </a:solidFill>
                </a:rPr>
                <a:t>neg</a:t>
              </a:r>
              <a:r>
                <a:rPr lang="en-US" sz="1200" dirty="0">
                  <a:solidFill>
                    <a:srgbClr val="FF0000"/>
                  </a:solidFill>
                </a:rPr>
                <a:t> germ cells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485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292" y="369332"/>
            <a:ext cx="8647416" cy="64855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448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L1MD, ALR/</a:t>
            </a:r>
            <a:r>
              <a:rPr lang="mr-IN" dirty="0" err="1"/>
              <a:t>Alpha</a:t>
            </a:r>
            <a:r>
              <a:rPr lang="mr-IN" dirty="0"/>
              <a:t>, L1P, L1PA7, L1PA3, LTR12D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6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439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L1MD, ALR/</a:t>
            </a:r>
            <a:r>
              <a:rPr lang="mr-IN" dirty="0" err="1"/>
              <a:t>Alpha</a:t>
            </a:r>
            <a:r>
              <a:rPr lang="mr-IN" dirty="0"/>
              <a:t>, L1P, L1PA7, L1PA3, LTR12D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96000" y="53693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tSNE space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3693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PCA space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151" y="1178530"/>
            <a:ext cx="6102849" cy="45771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78531"/>
            <a:ext cx="6102849" cy="457713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AD04F9DE-02C2-4A4A-8D24-EC79D406DC76}"/>
              </a:ext>
            </a:extLst>
          </p:cNvPr>
          <p:cNvGrpSpPr/>
          <p:nvPr/>
        </p:nvGrpSpPr>
        <p:grpSpPr>
          <a:xfrm>
            <a:off x="7282395" y="1085490"/>
            <a:ext cx="2606396" cy="867382"/>
            <a:chOff x="7282396" y="4100359"/>
            <a:chExt cx="2606396" cy="86738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9D6AF634-322F-B340-B57A-92DB09B8A52A}"/>
                </a:ext>
              </a:extLst>
            </p:cNvPr>
            <p:cNvSpPr/>
            <p:nvPr/>
          </p:nvSpPr>
          <p:spPr>
            <a:xfrm>
              <a:off x="8023128" y="4568310"/>
              <a:ext cx="55307" cy="553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961AD8D0-1B15-5748-8508-BA64E1B47093}"/>
                </a:ext>
              </a:extLst>
            </p:cNvPr>
            <p:cNvSpPr/>
            <p:nvPr/>
          </p:nvSpPr>
          <p:spPr>
            <a:xfrm>
              <a:off x="7891625" y="4912435"/>
              <a:ext cx="55307" cy="553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2D94234D-6B35-CB44-877C-11888493720A}"/>
                </a:ext>
              </a:extLst>
            </p:cNvPr>
            <p:cNvSpPr/>
            <p:nvPr/>
          </p:nvSpPr>
          <p:spPr>
            <a:xfrm>
              <a:off x="7976427" y="4569543"/>
              <a:ext cx="55307" cy="553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C8831B0E-280B-0247-BC4A-91439A7C96A1}"/>
                </a:ext>
              </a:extLst>
            </p:cNvPr>
            <p:cNvSpPr/>
            <p:nvPr/>
          </p:nvSpPr>
          <p:spPr>
            <a:xfrm>
              <a:off x="7447449" y="4672398"/>
              <a:ext cx="55307" cy="553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0848E412-112E-5048-81B2-E7A1CC98E1B4}"/>
                </a:ext>
              </a:extLst>
            </p:cNvPr>
            <p:cNvSpPr/>
            <p:nvPr/>
          </p:nvSpPr>
          <p:spPr>
            <a:xfrm>
              <a:off x="7282396" y="4621216"/>
              <a:ext cx="55307" cy="553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A3002682-2764-0941-9D4B-F8AB164AB2D3}"/>
                </a:ext>
              </a:extLst>
            </p:cNvPr>
            <p:cNvSpPr txBox="1"/>
            <p:nvPr/>
          </p:nvSpPr>
          <p:spPr>
            <a:xfrm>
              <a:off x="7919278" y="4100359"/>
              <a:ext cx="19695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>
                  <a:solidFill>
                    <a:srgbClr val="FF0000"/>
                  </a:solidFill>
                </a:rPr>
                <a:t>VASA</a:t>
              </a:r>
              <a:r>
                <a:rPr lang="en-US" sz="1200" baseline="30000" dirty="0" err="1">
                  <a:solidFill>
                    <a:srgbClr val="FF0000"/>
                  </a:solidFill>
                </a:rPr>
                <a:t>neg</a:t>
              </a:r>
              <a:r>
                <a:rPr lang="en-US" sz="1200" dirty="0">
                  <a:solidFill>
                    <a:srgbClr val="FF0000"/>
                  </a:solidFill>
                </a:rPr>
                <a:t> OCT4</a:t>
              </a:r>
              <a:r>
                <a:rPr lang="en-US" sz="1200" baseline="30000" dirty="0">
                  <a:solidFill>
                    <a:srgbClr val="FF0000"/>
                  </a:solidFill>
                </a:rPr>
                <a:t>neg</a:t>
              </a:r>
              <a:r>
                <a:rPr lang="en-US" sz="1200" dirty="0">
                  <a:solidFill>
                    <a:srgbClr val="FF0000"/>
                  </a:solidFill>
                </a:rPr>
                <a:t> germ cells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7638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985" y="357394"/>
            <a:ext cx="5688030" cy="65006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551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L1PA* (one of the youngest transposons) subsets batch 1</a:t>
            </a:r>
          </a:p>
        </p:txBody>
      </p:sp>
    </p:spTree>
    <p:extLst>
      <p:ext uri="{BB962C8B-B14F-4D97-AF65-F5344CB8AC3E}">
        <p14:creationId xmlns:p14="http://schemas.microsoft.com/office/powerpoint/2010/main" val="11530972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419" y="369070"/>
            <a:ext cx="8111162" cy="64889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551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L1PA* (one of the youngest transposons) subsets batch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C6C5579-B655-0B49-A827-F9F801AA87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05" r="51381"/>
          <a:stretch/>
        </p:blipFill>
        <p:spPr>
          <a:xfrm>
            <a:off x="8307109" y="4954446"/>
            <a:ext cx="2963838" cy="155426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80072CA8-578B-DE45-9D26-2FD01F61419A}"/>
              </a:ext>
            </a:extLst>
          </p:cNvPr>
          <p:cNvGrpSpPr/>
          <p:nvPr/>
        </p:nvGrpSpPr>
        <p:grpSpPr>
          <a:xfrm>
            <a:off x="9483012" y="4882364"/>
            <a:ext cx="2606396" cy="867382"/>
            <a:chOff x="7282396" y="4100359"/>
            <a:chExt cx="2606396" cy="86738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xmlns="" id="{516BE688-9383-5843-AD9E-E4C995E0323E}"/>
                </a:ext>
              </a:extLst>
            </p:cNvPr>
            <p:cNvSpPr/>
            <p:nvPr/>
          </p:nvSpPr>
          <p:spPr>
            <a:xfrm>
              <a:off x="8023128" y="4568310"/>
              <a:ext cx="55307" cy="553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xmlns="" id="{C57F36DD-A644-404F-B7E7-9B50BBBBEE33}"/>
                </a:ext>
              </a:extLst>
            </p:cNvPr>
            <p:cNvSpPr/>
            <p:nvPr/>
          </p:nvSpPr>
          <p:spPr>
            <a:xfrm>
              <a:off x="7891625" y="4912435"/>
              <a:ext cx="55307" cy="553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2255CEA7-0945-3641-B5CE-379844F712AD}"/>
                </a:ext>
              </a:extLst>
            </p:cNvPr>
            <p:cNvSpPr/>
            <p:nvPr/>
          </p:nvSpPr>
          <p:spPr>
            <a:xfrm>
              <a:off x="7976427" y="4569543"/>
              <a:ext cx="55307" cy="553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A8B47B4B-8825-2A4E-853E-90027A160E21}"/>
                </a:ext>
              </a:extLst>
            </p:cNvPr>
            <p:cNvSpPr/>
            <p:nvPr/>
          </p:nvSpPr>
          <p:spPr>
            <a:xfrm>
              <a:off x="7447449" y="4672398"/>
              <a:ext cx="55307" cy="553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AB923374-12A9-524F-AB3F-249E2AE6D67A}"/>
                </a:ext>
              </a:extLst>
            </p:cNvPr>
            <p:cNvSpPr/>
            <p:nvPr/>
          </p:nvSpPr>
          <p:spPr>
            <a:xfrm>
              <a:off x="7282396" y="4621216"/>
              <a:ext cx="55307" cy="553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3965F047-7551-1C40-BAB8-F4D376D2A176}"/>
                </a:ext>
              </a:extLst>
            </p:cNvPr>
            <p:cNvSpPr txBox="1"/>
            <p:nvPr/>
          </p:nvSpPr>
          <p:spPr>
            <a:xfrm>
              <a:off x="7919278" y="4100359"/>
              <a:ext cx="19695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>
                  <a:solidFill>
                    <a:srgbClr val="FF0000"/>
                  </a:solidFill>
                </a:rPr>
                <a:t>VASA</a:t>
              </a:r>
              <a:r>
                <a:rPr lang="en-US" sz="1200" baseline="30000" dirty="0" err="1">
                  <a:solidFill>
                    <a:srgbClr val="FF0000"/>
                  </a:solidFill>
                </a:rPr>
                <a:t>neg</a:t>
              </a:r>
              <a:r>
                <a:rPr lang="en-US" sz="1200" dirty="0">
                  <a:solidFill>
                    <a:srgbClr val="FF0000"/>
                  </a:solidFill>
                </a:rPr>
                <a:t> OCT4</a:t>
              </a:r>
              <a:r>
                <a:rPr lang="en-US" sz="1200" baseline="30000" dirty="0">
                  <a:solidFill>
                    <a:srgbClr val="FF0000"/>
                  </a:solidFill>
                </a:rPr>
                <a:t>neg</a:t>
              </a:r>
              <a:r>
                <a:rPr lang="en-US" sz="1200" dirty="0">
                  <a:solidFill>
                    <a:srgbClr val="FF0000"/>
                  </a:solidFill>
                </a:rPr>
                <a:t> germ cells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06587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457" y="365931"/>
            <a:ext cx="8115086" cy="64920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551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L1PA* (one of the youngest transposons) subsets batch 1</a:t>
            </a:r>
          </a:p>
        </p:txBody>
      </p:sp>
    </p:spTree>
    <p:extLst>
      <p:ext uri="{BB962C8B-B14F-4D97-AF65-F5344CB8AC3E}">
        <p14:creationId xmlns:p14="http://schemas.microsoft.com/office/powerpoint/2010/main" val="827826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3946" y="767463"/>
            <a:ext cx="565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Jackstraw Analysis showing PC 1 through 8 are Significant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7717" y="1960566"/>
            <a:ext cx="515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Elbow Plot showing decent “elbow” angle at PC 8-10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942" y="2517169"/>
            <a:ext cx="5075658" cy="37230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1945"/>
            <a:ext cx="6142831" cy="450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380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551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L1PA* (one of the youngest transposons) subsets batch 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207" y="369332"/>
            <a:ext cx="5677585" cy="64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724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551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L1PA* (one of the youngest transposons) subsets batch 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419" y="369070"/>
            <a:ext cx="8111162" cy="648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67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551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L1PA* (one of the youngest transposons) subsets batch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207" y="365532"/>
            <a:ext cx="8115585" cy="649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188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5316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L1ME* (one of the oldest transposons) subsets batch 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264" y="0"/>
            <a:ext cx="4898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2191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551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L1ME* (one of the oldest transposons) subsets batch 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524" y="367016"/>
            <a:ext cx="9736476" cy="649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763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551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L1ME* (one of the oldest transposons) subsets batch 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798" y="369601"/>
            <a:ext cx="9726202" cy="648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191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5316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L1ME* (one of the oldest transposons) subsets batch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264" y="0"/>
            <a:ext cx="4898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88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798" y="373864"/>
            <a:ext cx="9726202" cy="64841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5316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L1ME* (one of the oldest transposons) subsets batch 2</a:t>
            </a:r>
          </a:p>
        </p:txBody>
      </p:sp>
    </p:spTree>
    <p:extLst>
      <p:ext uri="{BB962C8B-B14F-4D97-AF65-F5344CB8AC3E}">
        <p14:creationId xmlns:p14="http://schemas.microsoft.com/office/powerpoint/2010/main" val="14186596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551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L1ME* (one of the oldest transposons) subsets batch 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524" y="367016"/>
            <a:ext cx="9736476" cy="649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44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16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SVA family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386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0235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tSNE plot with Cluster ID 0 through 2 (generated from PC 1:8)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21039" y="5380672"/>
            <a:ext cx="18709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cells:</a:t>
            </a:r>
          </a:p>
          <a:p>
            <a:endParaRPr lang="en-US" dirty="0"/>
          </a:p>
          <a:p>
            <a:r>
              <a:rPr lang="en-US" dirty="0">
                <a:solidFill>
                  <a:srgbClr val="DAA621"/>
                </a:solidFill>
              </a:rPr>
              <a:t>Cluster </a:t>
            </a:r>
            <a:r>
              <a:rPr lang="en-US" dirty="0" err="1">
                <a:solidFill>
                  <a:srgbClr val="DAA621"/>
                </a:solidFill>
              </a:rPr>
              <a:t>Adv</a:t>
            </a:r>
            <a:r>
              <a:rPr lang="en-US" dirty="0">
                <a:solidFill>
                  <a:srgbClr val="DAA621"/>
                </a:solidFill>
              </a:rPr>
              <a:t> = 88</a:t>
            </a:r>
          </a:p>
          <a:p>
            <a:r>
              <a:rPr lang="en-US" dirty="0">
                <a:solidFill>
                  <a:srgbClr val="1D6700"/>
                </a:solidFill>
              </a:rPr>
              <a:t>Cluster Early = 60</a:t>
            </a:r>
          </a:p>
          <a:p>
            <a:r>
              <a:rPr lang="en-US" dirty="0">
                <a:solidFill>
                  <a:srgbClr val="F640FF"/>
                </a:solidFill>
              </a:rPr>
              <a:t>Cluster Soma = 39</a:t>
            </a:r>
          </a:p>
        </p:txBody>
      </p:sp>
    </p:spTree>
    <p:extLst>
      <p:ext uri="{BB962C8B-B14F-4D97-AF65-F5344CB8AC3E}">
        <p14:creationId xmlns:p14="http://schemas.microsoft.com/office/powerpoint/2010/main" val="7995178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16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SVA family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526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16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SVA family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544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HSP90 x L1HS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52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KI67 x L1HS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3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POU5F1 x L1HS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392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DDX4 x </a:t>
            </a:r>
            <a:r>
              <a:rPr lang="en-US" dirty="0" smtClean="0"/>
              <a:t>L1HS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3172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PIWIL4 x </a:t>
            </a:r>
            <a:r>
              <a:rPr lang="en-US" dirty="0" err="1" smtClean="0"/>
              <a:t>AluY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383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PIWIL4 x AluYa5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3837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PIWIL4 x AluYa8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9977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PIWIL4 x AluYb8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4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101600"/>
            <a:ext cx="9055100" cy="6642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2142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10 genes for PC1</a:t>
            </a:r>
          </a:p>
        </p:txBody>
      </p:sp>
    </p:spTree>
    <p:extLst>
      <p:ext uri="{BB962C8B-B14F-4D97-AF65-F5344CB8AC3E}">
        <p14:creationId xmlns:p14="http://schemas.microsoft.com/office/powerpoint/2010/main" val="7707940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PIWIL4 x </a:t>
            </a:r>
            <a:r>
              <a:rPr lang="en-US" dirty="0" err="1" smtClean="0"/>
              <a:t>AluYc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627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557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PIWIL4 x AluYc3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716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PIWIL4 x AluYd8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7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PIWIL4 x AluYe5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38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PIWIL4 x AluYe6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008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PIWIL4 x AluYf1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183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PIWIL4 x AluYg6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6163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PIWIL4 x AluYh3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687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PIWIL4 x AluYh3a3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2842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PIWIL4 x AluYh7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42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101600"/>
            <a:ext cx="9055100" cy="66421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0"/>
            <a:ext cx="2142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10 genes for PC2</a:t>
            </a:r>
          </a:p>
        </p:txBody>
      </p:sp>
    </p:spTree>
    <p:extLst>
      <p:ext uri="{BB962C8B-B14F-4D97-AF65-F5344CB8AC3E}">
        <p14:creationId xmlns:p14="http://schemas.microsoft.com/office/powerpoint/2010/main" val="19184758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PIWIL4 x AluYh9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9144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PIWIL4 x AluYi6_4d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02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PIWIL4 x AluYi6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921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PIWIL4 x AluYj4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736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PIWIL4 x AluYk2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5070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PIWIL4 x AluYk3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805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PIWIL4 x AluYk4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222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PIWIL4 x AluYk11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6259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PIWIL4 x AluYk12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186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PIWIL4 x AluYm1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035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101600"/>
            <a:ext cx="9055100" cy="66421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0"/>
            <a:ext cx="2142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10 genes for PC3</a:t>
            </a:r>
          </a:p>
        </p:txBody>
      </p:sp>
    </p:spTree>
    <p:extLst>
      <p:ext uri="{BB962C8B-B14F-4D97-AF65-F5344CB8AC3E}">
        <p14:creationId xmlns:p14="http://schemas.microsoft.com/office/powerpoint/2010/main" val="3792290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PIWIL4 x L1HS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4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PIWIL4 x L1PA3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45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PIWIL4 x L1PA7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9041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PIWIL4 x L1PA11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609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PIWIL4 x L1PA14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1080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PIWIL4 x SVA_A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580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" y="0"/>
            <a:ext cx="3842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heatmap</a:t>
            </a:r>
            <a:r>
              <a:rPr lang="en-US" dirty="0"/>
              <a:t> </a:t>
            </a:r>
            <a:r>
              <a:rPr lang="en-US" dirty="0" smtClean="0"/>
              <a:t>depicting </a:t>
            </a:r>
            <a:r>
              <a:rPr lang="en-US" dirty="0"/>
              <a:t>the repeat element markers of the two GC clusters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127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" y="0"/>
            <a:ext cx="2743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heatmap</a:t>
            </a:r>
            <a:r>
              <a:rPr lang="en-US" dirty="0"/>
              <a:t> </a:t>
            </a:r>
            <a:r>
              <a:rPr lang="en-US" dirty="0" smtClean="0"/>
              <a:t>depicting </a:t>
            </a:r>
            <a:r>
              <a:rPr lang="en-US" dirty="0"/>
              <a:t>the </a:t>
            </a:r>
            <a:r>
              <a:rPr lang="en-US" dirty="0" smtClean="0"/>
              <a:t>top 20 repeat </a:t>
            </a:r>
            <a:r>
              <a:rPr lang="en-US" dirty="0"/>
              <a:t>element markers of the two GC clusters</a:t>
            </a:r>
          </a:p>
        </p:txBody>
      </p:sp>
    </p:spTree>
    <p:extLst>
      <p:ext uri="{BB962C8B-B14F-4D97-AF65-F5344CB8AC3E}">
        <p14:creationId xmlns:p14="http://schemas.microsoft.com/office/powerpoint/2010/main" val="18808539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" y="0"/>
            <a:ext cx="27431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heatmap</a:t>
            </a:r>
            <a:r>
              <a:rPr lang="en-US" dirty="0"/>
              <a:t> </a:t>
            </a:r>
            <a:r>
              <a:rPr lang="en-US" dirty="0" smtClean="0"/>
              <a:t>depicting </a:t>
            </a:r>
            <a:r>
              <a:rPr lang="en-US" dirty="0"/>
              <a:t>the </a:t>
            </a:r>
            <a:r>
              <a:rPr lang="en-US" dirty="0" smtClean="0"/>
              <a:t>top 20 repeat </a:t>
            </a:r>
            <a:r>
              <a:rPr lang="en-US" dirty="0"/>
              <a:t>element </a:t>
            </a:r>
            <a:r>
              <a:rPr lang="en-US" dirty="0" smtClean="0"/>
              <a:t>(after excluding all the </a:t>
            </a:r>
            <a:r>
              <a:rPr lang="en-US" dirty="0" err="1" smtClean="0"/>
              <a:t>tRNA</a:t>
            </a:r>
            <a:r>
              <a:rPr lang="en-US" dirty="0" smtClean="0"/>
              <a:t> because they were potentially boring) markers </a:t>
            </a:r>
            <a:r>
              <a:rPr lang="en-US" dirty="0"/>
              <a:t>of the two GC clusters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0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101600"/>
            <a:ext cx="9055100" cy="6642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377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 vs PC2 </a:t>
            </a:r>
            <a:r>
              <a:rPr lang="en-US"/>
              <a:t>with Cluster ID 0 through 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321039" y="5380672"/>
            <a:ext cx="18709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cells:</a:t>
            </a:r>
          </a:p>
          <a:p>
            <a:endParaRPr lang="en-US" dirty="0"/>
          </a:p>
          <a:p>
            <a:r>
              <a:rPr lang="en-US" dirty="0">
                <a:solidFill>
                  <a:srgbClr val="DAA621"/>
                </a:solidFill>
              </a:rPr>
              <a:t>Cluster </a:t>
            </a:r>
            <a:r>
              <a:rPr lang="en-US" dirty="0" err="1">
                <a:solidFill>
                  <a:srgbClr val="DAA621"/>
                </a:solidFill>
              </a:rPr>
              <a:t>Adv</a:t>
            </a:r>
            <a:r>
              <a:rPr lang="en-US" dirty="0">
                <a:solidFill>
                  <a:srgbClr val="DAA621"/>
                </a:solidFill>
              </a:rPr>
              <a:t> = 88</a:t>
            </a:r>
          </a:p>
          <a:p>
            <a:r>
              <a:rPr lang="en-US" dirty="0">
                <a:solidFill>
                  <a:srgbClr val="1D6700"/>
                </a:solidFill>
              </a:rPr>
              <a:t>Cluster Early = 60</a:t>
            </a:r>
          </a:p>
          <a:p>
            <a:r>
              <a:rPr lang="en-US" dirty="0">
                <a:solidFill>
                  <a:srgbClr val="F640FF"/>
                </a:solidFill>
              </a:rPr>
              <a:t>Cluster Soma = 39</a:t>
            </a:r>
          </a:p>
        </p:txBody>
      </p:sp>
    </p:spTree>
    <p:extLst>
      <p:ext uri="{BB962C8B-B14F-4D97-AF65-F5344CB8AC3E}">
        <p14:creationId xmlns:p14="http://schemas.microsoft.com/office/powerpoint/2010/main" val="406736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1381</TotalTime>
  <Words>872</Words>
  <Application>Microsoft Macintosh PowerPoint</Application>
  <PresentationFormat>Widescreen</PresentationFormat>
  <Paragraphs>198</Paragraphs>
  <Slides>88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3" baseType="lpstr">
      <vt:lpstr>Calibri</vt:lpstr>
      <vt:lpstr>Calibri Light</vt:lpstr>
      <vt:lpstr>Mangal</vt:lpstr>
      <vt:lpstr>Arial</vt:lpstr>
      <vt:lpstr>Office Theme</vt:lpstr>
      <vt:lpstr>Week 19 hFGC Analysis</vt:lpstr>
      <vt:lpstr>The following slides are analysis of the Laird transcriptome alignment.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Maintained  Conclusions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HSP90 x L1HS</vt:lpstr>
      <vt:lpstr>KI67 x L1HS</vt:lpstr>
      <vt:lpstr>POU5F1 x L1HS</vt:lpstr>
      <vt:lpstr>DDX4 x L1HS</vt:lpstr>
      <vt:lpstr>PIWIL4 x AluY</vt:lpstr>
      <vt:lpstr>PIWIL4 x AluYa5</vt:lpstr>
      <vt:lpstr>PIWIL4 x AluYa8</vt:lpstr>
      <vt:lpstr>PIWIL4 x AluYb8</vt:lpstr>
      <vt:lpstr>PIWIL4 x AluYc</vt:lpstr>
      <vt:lpstr>PIWIL4 x AluYc3</vt:lpstr>
      <vt:lpstr>PIWIL4 x AluYd8</vt:lpstr>
      <vt:lpstr>PIWIL4 x AluYe5</vt:lpstr>
      <vt:lpstr>PIWIL4 x AluYe6</vt:lpstr>
      <vt:lpstr>PIWIL4 x AluYf1</vt:lpstr>
      <vt:lpstr>PIWIL4 x AluYg6</vt:lpstr>
      <vt:lpstr>PIWIL4 x AluYh3</vt:lpstr>
      <vt:lpstr>PIWIL4 x AluYh3a3</vt:lpstr>
      <vt:lpstr>PIWIL4 x AluYh7</vt:lpstr>
      <vt:lpstr>PIWIL4 x AluYh9</vt:lpstr>
      <vt:lpstr>PIWIL4 x AluYi6_4d</vt:lpstr>
      <vt:lpstr>PIWIL4 x AluYi6</vt:lpstr>
      <vt:lpstr>PIWIL4 x AluYj4</vt:lpstr>
      <vt:lpstr>PIWIL4 x AluYk2</vt:lpstr>
      <vt:lpstr>PIWIL4 x AluYk3</vt:lpstr>
      <vt:lpstr>PIWIL4 x AluYk4</vt:lpstr>
      <vt:lpstr>PIWIL4 x AluYk11</vt:lpstr>
      <vt:lpstr>PIWIL4 x AluYk12</vt:lpstr>
      <vt:lpstr>PIWIL4 x AluYm1</vt:lpstr>
      <vt:lpstr>PIWIL4 x L1HS</vt:lpstr>
      <vt:lpstr>PIWIL4 x L1PA3</vt:lpstr>
      <vt:lpstr>PIWIL4 x L1PA7</vt:lpstr>
      <vt:lpstr>PIWIL4 x L1PA11</vt:lpstr>
      <vt:lpstr>PIWIL4 x L1PA14</vt:lpstr>
      <vt:lpstr>PIWIL4 x SVA_A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19 hFGC Analysis</dc:title>
  <dc:creator>Rebecca Jaszczak</dc:creator>
  <cp:lastModifiedBy>Rebecca Jaszczak</cp:lastModifiedBy>
  <cp:revision>75</cp:revision>
  <dcterms:created xsi:type="dcterms:W3CDTF">2018-03-11T00:29:20Z</dcterms:created>
  <dcterms:modified xsi:type="dcterms:W3CDTF">2018-04-06T01:57:35Z</dcterms:modified>
</cp:coreProperties>
</file>